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80" r:id="rId3"/>
    <p:sldId id="257" r:id="rId4"/>
    <p:sldId id="258" r:id="rId5"/>
    <p:sldId id="259" r:id="rId6"/>
    <p:sldId id="261" r:id="rId7"/>
    <p:sldId id="260" r:id="rId8"/>
    <p:sldId id="262" r:id="rId9"/>
    <p:sldId id="266" r:id="rId10"/>
    <p:sldId id="275" r:id="rId11"/>
    <p:sldId id="272" r:id="rId12"/>
    <p:sldId id="274" r:id="rId13"/>
    <p:sldId id="273" r:id="rId14"/>
    <p:sldId id="277" r:id="rId15"/>
    <p:sldId id="276" r:id="rId16"/>
    <p:sldId id="278" r:id="rId17"/>
    <p:sldId id="279" r:id="rId18"/>
    <p:sldId id="281"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E5C14661-CBA6-4040-8BE0-5E7BCED3479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5C14661-CBA6-4040-8BE0-5E7BCED3479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5C14661-CBA6-4040-8BE0-5E7BCED3479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E5C14661-CBA6-4040-8BE0-5E7BCED3479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E5C14661-CBA6-4040-8BE0-5E7BCED3479A}"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E5C14661-CBA6-4040-8BE0-5E7BCED3479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E5C14661-CBA6-4040-8BE0-5E7BCED3479A}"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5C14661-CBA6-4040-8BE0-5E7BCED3479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5C14661-CBA6-4040-8BE0-5E7BCED3479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5C14661-CBA6-4040-8BE0-5E7BCED3479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D161FDBC-AA82-459E-9C10-6D15678A9718}"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E5C14661-CBA6-4040-8BE0-5E7BCED3479A}"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161FDBC-AA82-459E-9C10-6D15678A9718}" type="datetimeFigureOut">
              <a:rPr lang="ru-RU" smtClean="0"/>
              <a:pPr/>
              <a:t>11.11.2014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5C14661-CBA6-4040-8BE0-5E7BCED3479A}"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484785"/>
            <a:ext cx="7846640" cy="2115666"/>
          </a:xfrm>
        </p:spPr>
        <p:txBody>
          <a:bodyPr>
            <a:noAutofit/>
          </a:bodyPr>
          <a:lstStyle/>
          <a:p>
            <a:r>
              <a:rPr lang="kk-KZ" sz="5400" b="1" dirty="0" smtClean="0">
                <a:solidFill>
                  <a:schemeClr val="tx1"/>
                </a:solidFill>
                <a:latin typeface="Times New Roman" pitchFamily="18" charset="0"/>
                <a:cs typeface="Times New Roman" pitchFamily="18" charset="0"/>
              </a:rPr>
              <a:t>Нақты уақытта жобалау теориясы</a:t>
            </a:r>
            <a:br>
              <a:rPr lang="kk-KZ" sz="5400" b="1" dirty="0" smtClean="0">
                <a:solidFill>
                  <a:schemeClr val="tx1"/>
                </a:solidFill>
                <a:latin typeface="Times New Roman" pitchFamily="18" charset="0"/>
                <a:cs typeface="Times New Roman" pitchFamily="18" charset="0"/>
              </a:rPr>
            </a:br>
            <a:endParaRPr lang="ru-RU" sz="5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p:txBody>
          <a:bodyPr>
            <a:noAutofit/>
          </a:bodyPr>
          <a:lstStyle/>
          <a:p>
            <a:endParaRPr lang="ru-RU" sz="3200" dirty="0" smtClean="0">
              <a:solidFill>
                <a:schemeClr val="tx1"/>
              </a:solidFill>
              <a:latin typeface="Times New Roman" pitchFamily="18" charset="0"/>
              <a:cs typeface="Times New Roman" pitchFamily="18" charset="0"/>
            </a:endParaRPr>
          </a:p>
          <a:p>
            <a:endParaRPr lang="ru-RU" sz="3200" dirty="0" smtClean="0">
              <a:solidFill>
                <a:schemeClr val="tx1"/>
              </a:solidFill>
              <a:latin typeface="Times New Roman" pitchFamily="18" charset="0"/>
              <a:cs typeface="Times New Roman" pitchFamily="18" charset="0"/>
            </a:endParaRPr>
          </a:p>
          <a:p>
            <a:endParaRPr lang="ru-RU" sz="3200" dirty="0" smtClean="0">
              <a:solidFill>
                <a:schemeClr val="tx1"/>
              </a:solidFill>
              <a:latin typeface="Times New Roman" pitchFamily="18" charset="0"/>
              <a:cs typeface="Times New Roman" pitchFamily="18" charset="0"/>
            </a:endParaRPr>
          </a:p>
          <a:p>
            <a:endParaRPr lang="ru-RU" sz="3200" dirty="0" smtClean="0">
              <a:solidFill>
                <a:schemeClr val="tx1"/>
              </a:solidFill>
              <a:latin typeface="Times New Roman" pitchFamily="18" charset="0"/>
              <a:cs typeface="Times New Roman" pitchFamily="18" charset="0"/>
            </a:endParaRPr>
          </a:p>
          <a:p>
            <a:r>
              <a:rPr lang="ru-RU" sz="3200" b="1" dirty="0" err="1" smtClean="0">
                <a:solidFill>
                  <a:schemeClr val="tx1"/>
                </a:solidFill>
                <a:latin typeface="Times New Roman" pitchFamily="18" charset="0"/>
                <a:cs typeface="Times New Roman" pitchFamily="18" charset="0"/>
              </a:rPr>
              <a:t>Физикалық </a:t>
            </a:r>
            <a:r>
              <a:rPr lang="ru-RU" sz="3200" b="1" dirty="0" smtClean="0">
                <a:solidFill>
                  <a:schemeClr val="tx1"/>
                </a:solidFill>
                <a:latin typeface="Times New Roman" pitchFamily="18" charset="0"/>
                <a:cs typeface="Times New Roman" pitchFamily="18" charset="0"/>
              </a:rPr>
              <a:t>архитектура</a:t>
            </a:r>
          </a:p>
          <a:p>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Физикалық архитектурада</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жобалау</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контексті</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орындау</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ортасында</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жүзеге асырылу</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керек</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Бұл жобалаудың сенімділігі</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болады</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Сенімділік</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сұрақтары </a:t>
            </a:r>
            <a:r>
              <a:rPr lang="ru-RU" sz="3200" dirty="0" smtClean="0">
                <a:solidFill>
                  <a:schemeClr val="tx1"/>
                </a:solidFill>
                <a:latin typeface="Times New Roman" pitchFamily="18" charset="0"/>
                <a:cs typeface="Times New Roman" pitchFamily="18" charset="0"/>
              </a:rPr>
              <a:t>осы </a:t>
            </a:r>
            <a:r>
              <a:rPr lang="ru-RU" sz="3200" dirty="0" err="1" smtClean="0">
                <a:solidFill>
                  <a:schemeClr val="tx1"/>
                </a:solidFill>
                <a:latin typeface="Times New Roman" pitchFamily="18" charset="0"/>
                <a:cs typeface="Times New Roman" pitchFamily="18" charset="0"/>
              </a:rPr>
              <a:t>фазада</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қарастырылу керек</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Тәуелсіз дайындалған жүйелер болады</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олар</a:t>
            </a:r>
            <a:r>
              <a:rPr lang="ru-RU" sz="3200" dirty="0" smtClean="0">
                <a:solidFill>
                  <a:schemeClr val="tx1"/>
                </a:solidFill>
                <a:latin typeface="Times New Roman" pitchFamily="18" charset="0"/>
                <a:cs typeface="Times New Roman" pitchFamily="18" charset="0"/>
              </a:rPr>
              <a:t> </a:t>
            </a:r>
            <a:r>
              <a:rPr lang="ru-RU" sz="3200" dirty="0" err="1" smtClean="0">
                <a:solidFill>
                  <a:schemeClr val="tx1"/>
                </a:solidFill>
                <a:latin typeface="Times New Roman" pitchFamily="18" charset="0"/>
                <a:cs typeface="Times New Roman" pitchFamily="18" charset="0"/>
              </a:rPr>
              <a:t>қарастырылымаған жүйеде болады</a:t>
            </a:r>
            <a:r>
              <a:rPr lang="ru-RU" sz="3200" dirty="0" smtClean="0">
                <a:solidFill>
                  <a:schemeClr val="tx1"/>
                </a:solidFill>
                <a:latin typeface="Times New Roman" pitchFamily="18" charset="0"/>
                <a:cs typeface="Times New Roman" pitchFamily="18" charset="0"/>
              </a:rPr>
              <a:t>..</a:t>
            </a:r>
            <a:endParaRPr lang="ru-RU"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одзаголовок 5"/>
          <p:cNvSpPr>
            <a:spLocks noGrp="1"/>
          </p:cNvSpPr>
          <p:nvPr>
            <p:ph type="subTitle" idx="1"/>
          </p:nvPr>
        </p:nvSpPr>
        <p:spPr>
          <a:xfrm>
            <a:off x="381000" y="3886200"/>
            <a:ext cx="8458200" cy="1343000"/>
          </a:xfrm>
        </p:spPr>
        <p:txBody>
          <a:bodyPr>
            <a:noAutofit/>
          </a:bodyPr>
          <a:lstStyle/>
          <a:p>
            <a:r>
              <a:rPr lang="kk-KZ" dirty="0" smtClean="0">
                <a:solidFill>
                  <a:schemeClr val="tx1"/>
                </a:solidFill>
                <a:latin typeface="Times New Roman" pitchFamily="18" charset="0"/>
                <a:cs typeface="Times New Roman" pitchFamily="18" charset="0"/>
              </a:rPr>
              <a:t>     </a:t>
            </a:r>
            <a:r>
              <a:rPr lang="kk-KZ" b="1" dirty="0" smtClean="0">
                <a:solidFill>
                  <a:schemeClr val="tx1"/>
                </a:solidFill>
                <a:latin typeface="Times New Roman" pitchFamily="18" charset="0"/>
                <a:cs typeface="Times New Roman" pitchFamily="18" charset="0"/>
              </a:rPr>
              <a:t>НУЖ да жоспарлау</a:t>
            </a:r>
            <a:r>
              <a:rPr lang="kk-KZ" dirty="0" smtClean="0">
                <a:solidFill>
                  <a:schemeClr val="tx1"/>
                </a:solidFill>
                <a:latin typeface="Times New Roman" pitchFamily="18" charset="0"/>
                <a:cs typeface="Times New Roman" pitchFamily="18" charset="0"/>
              </a:rPr>
              <a:t/>
            </a:r>
            <a:br>
              <a:rPr lang="kk-KZ" dirty="0" smtClean="0">
                <a:solidFill>
                  <a:schemeClr val="tx1"/>
                </a:solidFill>
                <a:latin typeface="Times New Roman" pitchFamily="18" charset="0"/>
                <a:cs typeface="Times New Roman" pitchFamily="18" charset="0"/>
              </a:rPr>
            </a:br>
            <a:r>
              <a:rPr lang="kk-KZ" dirty="0" smtClean="0">
                <a:solidFill>
                  <a:schemeClr val="tx1"/>
                </a:solidFill>
                <a:latin typeface="Times New Roman" pitchFamily="18" charset="0"/>
                <a:cs typeface="Times New Roman" pitchFamily="18" charset="0"/>
              </a:rPr>
              <a:t> Нақты  уақытты  жоспарлау теориясында сұрақтар жоспарлау  мақсатында  қатарлас есептерді қатал уақытты шектеумен қарастырылады. Дербес жағдайда,  ресурстардың әрқайсысына қолданылатын есептің топтарын айтады, қағидада алгоритмның игерушілігі басым жоспарлануымен ұйғарылады.</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Нақты уақытты жоспарлау теориясында қағиданың жоспарлануында,қолдануы күрделі есептеулерді ,периодты есепті жоспарлау жағдайында,периодты және периодсыз(асинхронды) есептеулерде,жоспарлау есептеулерінде орындалады,</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381000" y="3886200"/>
            <a:ext cx="8458200" cy="2351112"/>
          </a:xfrm>
        </p:spPr>
        <p:txBody>
          <a:bodyPr>
            <a:noAutofit/>
          </a:bodyPr>
          <a:lstStyle/>
          <a:p>
            <a:r>
              <a:rPr lang="kk-KZ" sz="3200" dirty="0" smtClean="0">
                <a:solidFill>
                  <a:schemeClr val="tx1"/>
                </a:solidFill>
                <a:latin typeface="Times New Roman" pitchFamily="18" charset="0"/>
                <a:cs typeface="Times New Roman" pitchFamily="18" charset="0"/>
              </a:rPr>
              <a:t> Нақты  уақыттағы алгоритм есептері периодты есептерге арнап шығарылған.Осы уақытқа дейін көптеген теориялық зерттеулер жүргізілді,нәтижелерін енді практикалық мақсаттарда қолдануға  болады.Егер тәуелсіз периодты есептің көпшілігі берілсе, онда ол алгоритм  жиіліктердің есепке  тіркелген басымдықты тағайындайды.Есептеуіштің уақыты:қысқа болған сайын басымдылығы жоғары болады.</a:t>
            </a:r>
            <a:endParaRPr lang="ru-RU"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p:txBody>
          <a:bodyPr>
            <a:noAutofit/>
          </a:bodyPr>
          <a:lstStyle/>
          <a:p>
            <a:r>
              <a:rPr lang="kk-KZ" sz="3200" dirty="0" smtClean="0">
                <a:solidFill>
                  <a:schemeClr val="tx1"/>
                </a:solidFill>
                <a:latin typeface="Times New Roman" pitchFamily="18" charset="0"/>
                <a:cs typeface="Times New Roman" pitchFamily="18" charset="0"/>
              </a:rPr>
              <a:t> </a:t>
            </a:r>
          </a:p>
          <a:p>
            <a:r>
              <a:rPr lang="kk-KZ" sz="3200" dirty="0" smtClean="0">
                <a:solidFill>
                  <a:schemeClr val="tx1"/>
                </a:solidFill>
                <a:latin typeface="Times New Roman" pitchFamily="18" charset="0"/>
                <a:cs typeface="Times New Roman" pitchFamily="18" charset="0"/>
              </a:rPr>
              <a:t>          Жобалаудың қиыншылықтарына байланысты нақты уақыт жүйесінде екі жобалау оқытылады:  статикалық жобалау алгоритмы (RMS – Rate Monotonic Scheduling) [LL73] және динамикалық жобалау алгоритмы (EDF – Earliest Deadline First).</a:t>
            </a:r>
            <a:endParaRPr lang="ru-RU" sz="3200" dirty="0" smtClean="0">
              <a:solidFill>
                <a:schemeClr val="tx1"/>
              </a:solidFill>
              <a:latin typeface="Times New Roman" pitchFamily="18" charset="0"/>
              <a:cs typeface="Times New Roman" pitchFamily="18" charset="0"/>
            </a:endParaRPr>
          </a:p>
          <a:p>
            <a:r>
              <a:rPr lang="kk-KZ" sz="3200" dirty="0" smtClean="0">
                <a:solidFill>
                  <a:schemeClr val="tx1"/>
                </a:solidFill>
                <a:latin typeface="Times New Roman" pitchFamily="18" charset="0"/>
                <a:cs typeface="Times New Roman" pitchFamily="18" charset="0"/>
              </a:rPr>
              <a:t> </a:t>
            </a:r>
            <a:endParaRPr lang="ru-RU" sz="3200" dirty="0" smtClean="0">
              <a:solidFill>
                <a:schemeClr val="tx1"/>
              </a:solidFill>
              <a:latin typeface="Times New Roman" pitchFamily="18" charset="0"/>
              <a:cs typeface="Times New Roman" pitchFamily="18" charset="0"/>
            </a:endParaRPr>
          </a:p>
          <a:p>
            <a:endParaRPr lang="ru-RU"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381000" y="3886200"/>
            <a:ext cx="8458200" cy="1343000"/>
          </a:xfrm>
        </p:spPr>
        <p:txBody>
          <a:bodyPr>
            <a:noAutofit/>
          </a:bodyPr>
          <a:lstStyle/>
          <a:p>
            <a:r>
              <a:rPr lang="kk-KZ" sz="3200" dirty="0" smtClean="0">
                <a:solidFill>
                  <a:schemeClr val="tx1"/>
                </a:solidFill>
                <a:latin typeface="Times New Roman" pitchFamily="18" charset="0"/>
                <a:cs typeface="Times New Roman" pitchFamily="18" charset="0"/>
              </a:rPr>
              <a:t> </a:t>
            </a:r>
          </a:p>
          <a:p>
            <a:r>
              <a:rPr lang="kk-KZ" sz="3200" dirty="0" smtClean="0">
                <a:solidFill>
                  <a:schemeClr val="tx1"/>
                </a:solidFill>
                <a:latin typeface="Times New Roman" pitchFamily="18" charset="0"/>
                <a:cs typeface="Times New Roman" pitchFamily="18" charset="0"/>
              </a:rPr>
              <a:t>        </a:t>
            </a:r>
          </a:p>
          <a:p>
            <a:endParaRPr lang="kk-KZ" sz="3200" dirty="0" smtClean="0">
              <a:solidFill>
                <a:schemeClr val="tx1"/>
              </a:solidFill>
              <a:latin typeface="Times New Roman" pitchFamily="18" charset="0"/>
              <a:cs typeface="Times New Roman" pitchFamily="18" charset="0"/>
            </a:endParaRPr>
          </a:p>
          <a:p>
            <a:endParaRPr lang="kk-KZ" sz="3200" dirty="0" smtClean="0">
              <a:solidFill>
                <a:schemeClr val="tx1"/>
              </a:solidFill>
              <a:latin typeface="Times New Roman" pitchFamily="18" charset="0"/>
              <a:cs typeface="Times New Roman" pitchFamily="18" charset="0"/>
            </a:endParaRPr>
          </a:p>
          <a:p>
            <a:r>
              <a:rPr lang="kk-KZ" sz="3200" dirty="0" smtClean="0">
                <a:solidFill>
                  <a:schemeClr val="tx1"/>
                </a:solidFill>
                <a:latin typeface="Times New Roman" pitchFamily="18" charset="0"/>
                <a:cs typeface="Times New Roman" pitchFamily="18" charset="0"/>
              </a:rPr>
              <a:t> </a:t>
            </a:r>
            <a:r>
              <a:rPr lang="kk-KZ" sz="3200" b="1" dirty="0" smtClean="0">
                <a:solidFill>
                  <a:schemeClr val="tx1"/>
                </a:solidFill>
                <a:latin typeface="Times New Roman" pitchFamily="18" charset="0"/>
                <a:cs typeface="Times New Roman" pitchFamily="18" charset="0"/>
              </a:rPr>
              <a:t>Статикалық жобалау алгоритмы (RMS – Rate Monotonic Scheduling) </a:t>
            </a:r>
          </a:p>
          <a:p>
            <a:r>
              <a:rPr lang="kk-KZ" sz="3200" dirty="0" smtClean="0">
                <a:solidFill>
                  <a:schemeClr val="tx1"/>
                </a:solidFill>
                <a:latin typeface="Times New Roman" pitchFamily="18" charset="0"/>
                <a:cs typeface="Times New Roman" pitchFamily="18" charset="0"/>
              </a:rPr>
              <a:t>RMS  анықталған жүйенің дәлелдеуінің формальды шарты ретінде қолданылады. Бұл теорияны реализациялау үшін приориттеу негізінде жобалау керек. RMS теориясында  приоритет алдын ала әр күйге тағайындалады. </a:t>
            </a:r>
            <a:endParaRPr lang="ru-RU" sz="3200" dirty="0" smtClean="0">
              <a:solidFill>
                <a:schemeClr val="tx1"/>
              </a:solidFill>
              <a:latin typeface="Times New Roman" pitchFamily="18" charset="0"/>
              <a:cs typeface="Times New Roman" pitchFamily="18" charset="0"/>
            </a:endParaRPr>
          </a:p>
          <a:p>
            <a:endParaRPr lang="ru-RU" sz="32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p:txBody>
          <a:bodyPr>
            <a:noAutofit/>
          </a:bodyPr>
          <a:lstStyle/>
          <a:p>
            <a:pPr lvl="0"/>
            <a:endParaRPr lang="kk-KZ" dirty="0" smtClean="0">
              <a:solidFill>
                <a:schemeClr val="tx1"/>
              </a:solidFill>
              <a:latin typeface="Times New Roman" pitchFamily="18" charset="0"/>
              <a:cs typeface="Times New Roman" pitchFamily="18" charset="0"/>
            </a:endParaRPr>
          </a:p>
          <a:p>
            <a:pPr lvl="0"/>
            <a:r>
              <a:rPr lang="kk-KZ" dirty="0" smtClean="0">
                <a:solidFill>
                  <a:schemeClr val="tx1"/>
                </a:solidFill>
                <a:latin typeface="Times New Roman" pitchFamily="18" charset="0"/>
                <a:cs typeface="Times New Roman" pitchFamily="18" charset="0"/>
              </a:rPr>
              <a:t>Процесстер келесі шарттарды қанағаттандыру керек: </a:t>
            </a:r>
          </a:p>
          <a:p>
            <a:pPr lvl="0"/>
            <a:r>
              <a:rPr lang="en-US"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Күй оның периодтағы уақыт кезінде аяқталу керек</a:t>
            </a:r>
            <a:r>
              <a:rPr lang="ru-RU" dirty="0" smtClean="0">
                <a:solidFill>
                  <a:schemeClr val="tx1"/>
                </a:solidFill>
                <a:latin typeface="Times New Roman" pitchFamily="18" charset="0"/>
                <a:cs typeface="Times New Roman" pitchFamily="18" charset="0"/>
              </a:rPr>
              <a:t>;</a:t>
            </a:r>
          </a:p>
          <a:p>
            <a:pPr lvl="0"/>
            <a:r>
              <a:rPr lang="en-US"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Күйлер бір бірімен байланысты емес;</a:t>
            </a:r>
            <a:endParaRPr lang="ru-RU" dirty="0" smtClean="0">
              <a:solidFill>
                <a:schemeClr val="tx1"/>
              </a:solidFill>
              <a:latin typeface="Times New Roman" pitchFamily="18" charset="0"/>
              <a:cs typeface="Times New Roman" pitchFamily="18" charset="0"/>
            </a:endParaRPr>
          </a:p>
          <a:p>
            <a:pPr lvl="0"/>
            <a:r>
              <a:rPr lang="en-US"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Әр күйге әр интервалда бірдей процессорлы уақыт керек; </a:t>
            </a:r>
            <a:endParaRPr lang="ru-RU" dirty="0" smtClean="0">
              <a:solidFill>
                <a:schemeClr val="tx1"/>
              </a:solidFill>
              <a:latin typeface="Times New Roman" pitchFamily="18" charset="0"/>
              <a:cs typeface="Times New Roman" pitchFamily="18" charset="0"/>
            </a:endParaRPr>
          </a:p>
          <a:p>
            <a:pPr lvl="0"/>
            <a:r>
              <a:rPr lang="en-US" dirty="0" smtClean="0">
                <a:solidFill>
                  <a:schemeClr val="tx1"/>
                </a:solidFill>
                <a:latin typeface="Times New Roman" pitchFamily="18" charset="0"/>
                <a:cs typeface="Times New Roman" pitchFamily="18" charset="0"/>
              </a:rPr>
              <a:t>-</a:t>
            </a:r>
            <a:r>
              <a:rPr lang="kk-KZ" dirty="0" smtClean="0">
                <a:solidFill>
                  <a:schemeClr val="tx1"/>
                </a:solidFill>
                <a:latin typeface="Times New Roman" pitchFamily="18" charset="0"/>
                <a:cs typeface="Times New Roman" pitchFamily="18" charset="0"/>
              </a:rPr>
              <a:t>Периодты емес күйлерде қатаң уақыт мерзімі болмайды ;</a:t>
            </a:r>
            <a:endParaRPr lang="ru-RU" dirty="0" smtClean="0">
              <a:solidFill>
                <a:schemeClr val="tx1"/>
              </a:solidFill>
              <a:latin typeface="Times New Roman" pitchFamily="18" charset="0"/>
              <a:cs typeface="Times New Roman" pitchFamily="18" charset="0"/>
            </a:endParaRPr>
          </a:p>
          <a:p>
            <a:pPr lvl="0"/>
            <a:r>
              <a:rPr lang="en-US" dirty="0" smtClean="0">
                <a:solidFill>
                  <a:schemeClr val="tx1"/>
                </a:solidFill>
                <a:latin typeface="Times New Roman" pitchFamily="18" charset="0"/>
                <a:cs typeface="Times New Roman" pitchFamily="18" charset="0"/>
              </a:rPr>
              <a:t>0</a:t>
            </a:r>
            <a:r>
              <a:rPr lang="kk-KZ" dirty="0" smtClean="0">
                <a:solidFill>
                  <a:schemeClr val="tx1"/>
                </a:solidFill>
                <a:latin typeface="Times New Roman" pitchFamily="18" charset="0"/>
                <a:cs typeface="Times New Roman" pitchFamily="18" charset="0"/>
              </a:rPr>
              <a:t>Күйдің үзілісі шектеулі уақытта болады.</a:t>
            </a:r>
            <a:endParaRPr lang="ru-RU" dirty="0" smtClean="0">
              <a:solidFill>
                <a:schemeClr val="tx1"/>
              </a:solidFill>
              <a:latin typeface="Times New Roman" pitchFamily="18" charset="0"/>
              <a:cs typeface="Times New Roman" pitchFamily="18" charset="0"/>
            </a:endParaRPr>
          </a:p>
          <a:p>
            <a:endParaRPr lang="ru-RU" dirty="0" smtClean="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381000" y="3886200"/>
            <a:ext cx="8458200" cy="2423120"/>
          </a:xfrm>
        </p:spPr>
        <p:txBody>
          <a:bodyPr>
            <a:noAutofit/>
          </a:bodyPr>
          <a:lstStyle/>
          <a:p>
            <a:r>
              <a:rPr lang="ru-RU" sz="2800" dirty="0" smtClean="0">
                <a:solidFill>
                  <a:schemeClr val="tx1"/>
                </a:solidFill>
                <a:latin typeface="Times New Roman" pitchFamily="18" charset="0"/>
                <a:cs typeface="Times New Roman" pitchFamily="18" charset="0"/>
              </a:rPr>
              <a:t> </a:t>
            </a:r>
            <a:r>
              <a:rPr lang="kk-KZ" sz="2800" b="1" dirty="0" smtClean="0">
                <a:solidFill>
                  <a:schemeClr val="tx1"/>
                </a:solidFill>
                <a:latin typeface="Times New Roman" pitchFamily="18" charset="0"/>
                <a:cs typeface="Times New Roman" pitchFamily="18" charset="0"/>
              </a:rPr>
              <a:t>Динамикалық жобалау алгоритмы (EDF – Earliest Deadline First). </a:t>
            </a:r>
          </a:p>
          <a:p>
            <a:r>
              <a:rPr lang="ru-RU" sz="2800" dirty="0" smtClean="0">
                <a:solidFill>
                  <a:schemeClr val="tx1"/>
                </a:solidFill>
                <a:latin typeface="Times New Roman" pitchFamily="18" charset="0"/>
                <a:cs typeface="Times New Roman" pitchFamily="18" charset="0"/>
              </a:rPr>
              <a:t>EDF</a:t>
            </a:r>
            <a:r>
              <a:rPr lang="kk-KZ" sz="2800" dirty="0" smtClean="0">
                <a:solidFill>
                  <a:schemeClr val="tx1"/>
                </a:solidFill>
                <a:latin typeface="Times New Roman" pitchFamily="18" charset="0"/>
                <a:cs typeface="Times New Roman" pitchFamily="18" charset="0"/>
              </a:rPr>
              <a:t> теориясында </a:t>
            </a:r>
            <a:r>
              <a:rPr lang="ru-RU" sz="2800" dirty="0" smtClean="0">
                <a:solidFill>
                  <a:schemeClr val="tx1"/>
                </a:solidFill>
                <a:latin typeface="Times New Roman" pitchFamily="18" charset="0"/>
                <a:cs typeface="Times New Roman" pitchFamily="18" charset="0"/>
              </a:rPr>
              <a:t> приоритет </a:t>
            </a:r>
            <a:r>
              <a:rPr lang="kk-KZ" sz="2800" dirty="0" smtClean="0">
                <a:solidFill>
                  <a:schemeClr val="tx1"/>
                </a:solidFill>
                <a:latin typeface="Times New Roman" pitchFamily="18" charset="0"/>
                <a:cs typeface="Times New Roman" pitchFamily="18" charset="0"/>
              </a:rPr>
              <a:t>динамика бойынша орындалады, орындалуы аз уақыты қалған күй приоритетіне таңдау жүргізіледі.   Барлық нақты уақыт жүйесінде жобалау саясаты дедлайнермен(deadline-driven scheduling) басқарылады. Алайда бұл тәсіл құрастыру үстінде. </a:t>
            </a:r>
            <a:endParaRPr lang="ru-RU" sz="2800" dirty="0" smtClean="0">
              <a:solidFill>
                <a:schemeClr val="tx1"/>
              </a:solidFill>
              <a:latin typeface="Times New Roman" pitchFamily="18" charset="0"/>
              <a:cs typeface="Times New Roman" pitchFamily="18" charset="0"/>
            </a:endParaRPr>
          </a:p>
          <a:p>
            <a:r>
              <a:rPr lang="kk-KZ" sz="2800" dirty="0" smtClean="0">
                <a:solidFill>
                  <a:schemeClr val="tx1"/>
                </a:solidFill>
                <a:latin typeface="Times New Roman" pitchFamily="18" charset="0"/>
                <a:cs typeface="Times New Roman" pitchFamily="18" charset="0"/>
              </a:rPr>
              <a:t>Дедлайнермен  байланысты туындайтын қиындықтар НУЖ да есептерді жобалау басты мәселе болып отыр. Дедлайнерлік  күйлер өзінің динамикасын жібермейтіндей етіп бастауы керек. Егер ол мүмкін болмаса күй бас тартуы керек</a:t>
            </a:r>
            <a:r>
              <a:rPr lang="ru-RU" sz="2800" dirty="0" smtClean="0">
                <a:solidFill>
                  <a:schemeClr val="tx1"/>
                </a:solidFill>
                <a:latin typeface="Times New Roman" pitchFamily="18" charset="0"/>
                <a:cs typeface="Times New Roman" pitchFamily="18" charset="0"/>
              </a:rPr>
              <a:t>.</a:t>
            </a:r>
            <a:endParaRPr lang="ru-RU" sz="28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381000" y="3886200"/>
            <a:ext cx="8458200" cy="2711152"/>
          </a:xfrm>
        </p:spPr>
        <p:txBody>
          <a:bodyPr>
            <a:noAutofit/>
          </a:bodyPr>
          <a:lstStyle/>
          <a:p>
            <a:r>
              <a:rPr lang="kk-KZ" dirty="0" smtClean="0">
                <a:solidFill>
                  <a:schemeClr val="tx1"/>
                </a:solidFill>
                <a:latin typeface="Times New Roman" pitchFamily="18" charset="0"/>
                <a:cs typeface="Times New Roman" pitchFamily="18" charset="0"/>
              </a:rPr>
              <a:t> </a:t>
            </a:r>
          </a:p>
          <a:p>
            <a:r>
              <a:rPr lang="kk-KZ" dirty="0" smtClean="0">
                <a:solidFill>
                  <a:schemeClr val="tx1"/>
                </a:solidFill>
                <a:latin typeface="Times New Roman" pitchFamily="18" charset="0"/>
                <a:cs typeface="Times New Roman" pitchFamily="18" charset="0"/>
              </a:rPr>
              <a:t>          </a:t>
            </a:r>
          </a:p>
          <a:p>
            <a:endParaRPr lang="kk-KZ" dirty="0" smtClean="0">
              <a:solidFill>
                <a:schemeClr val="tx1"/>
              </a:solidFill>
              <a:latin typeface="Times New Roman" pitchFamily="18" charset="0"/>
              <a:cs typeface="Times New Roman" pitchFamily="18" charset="0"/>
            </a:endParaRPr>
          </a:p>
          <a:p>
            <a:r>
              <a:rPr lang="kk-KZ" b="1" dirty="0" smtClean="0">
                <a:solidFill>
                  <a:schemeClr val="tx1"/>
                </a:solidFill>
                <a:latin typeface="Times New Roman" pitchFamily="18" charset="0"/>
                <a:cs typeface="Times New Roman" pitchFamily="18" charset="0"/>
              </a:rPr>
              <a:t>Қорытынды</a:t>
            </a:r>
          </a:p>
          <a:p>
            <a:r>
              <a:rPr lang="kk-KZ" dirty="0" smtClean="0">
                <a:solidFill>
                  <a:schemeClr val="tx1"/>
                </a:solidFill>
                <a:latin typeface="Times New Roman" pitchFamily="18" charset="0"/>
                <a:cs typeface="Times New Roman" pitchFamily="18" charset="0"/>
              </a:rPr>
              <a:t>НУЖ дамыған жүйелік приоритетке ие болу керек. Біріншіден, жүйе өздігінен серверлік қолданбалы ретінде қарастырылу керек, олар ағындарға бөлінеді, және бірнеше жоғары деңгейлер приориттері жүйелік күй және ағындармен көрсетілуі керек.  Екіншіден, қиын қолданбалыда барлық нақты уақыт ағындары әр түрлі приориттеті деңгейде орналастыру керек, ал нақы уақыт емес ағындарын бір деңгейге орналастыру керек. Сонымен қатар нақты уақыт емес ағынын циклдік жобалау режиміне (RRS – round-robin scheduling), мұнда әр күйге квант процессор уақыты тағайындалады, ал квант аяқталған кезде, күйдің контексті сақталады, және ол соңына қойылады. Көптеген НУЖ да бір деңгейде есепті жобалау RRS қолданылады. Приоритетті деңгей  Приоритетный уровень 0 әдетте холостой режим үшін қолданылады. </a:t>
            </a:r>
            <a:endParaRPr lang="ru-RU" dirty="0" smtClean="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01752" y="457200"/>
            <a:ext cx="8686800" cy="4123928"/>
          </a:xfrm>
        </p:spPr>
        <p:txBody>
          <a:bodyPr/>
          <a:lstStyle/>
          <a:p>
            <a:r>
              <a:rPr lang="kk-KZ" b="1" i="1" dirty="0" smtClean="0">
                <a:solidFill>
                  <a:schemeClr val="tx1"/>
                </a:solidFill>
                <a:latin typeface="Times New Roman" pitchFamily="18" charset="0"/>
                <a:cs typeface="Times New Roman" pitchFamily="18" charset="0"/>
              </a:rPr>
              <a:t>        Назарларыңызға рахмет!</a:t>
            </a:r>
            <a:endParaRPr lang="ru-RU" b="1" i="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одзаголовок 4"/>
          <p:cNvSpPr>
            <a:spLocks noGrp="1"/>
          </p:cNvSpPr>
          <p:nvPr>
            <p:ph type="subTitle" idx="1"/>
          </p:nvPr>
        </p:nvSpPr>
        <p:spPr>
          <a:xfrm>
            <a:off x="381000" y="3886200"/>
            <a:ext cx="8458200" cy="2567136"/>
          </a:xfrm>
        </p:spPr>
        <p:txBody>
          <a:bodyPr>
            <a:noAutofit/>
          </a:bodyPr>
          <a:lstStyle/>
          <a:p>
            <a:r>
              <a:rPr lang="kk-KZ" b="1" dirty="0" smtClean="0">
                <a:solidFill>
                  <a:schemeClr val="tx1"/>
                </a:solidFill>
                <a:latin typeface="Times New Roman" pitchFamily="18" charset="0"/>
                <a:cs typeface="Times New Roman" pitchFamily="18" charset="0"/>
              </a:rPr>
              <a:t/>
            </a:r>
            <a:br>
              <a:rPr lang="kk-KZ" b="1" dirty="0" smtClean="0">
                <a:solidFill>
                  <a:schemeClr val="tx1"/>
                </a:solidFill>
                <a:latin typeface="Times New Roman" pitchFamily="18" charset="0"/>
                <a:cs typeface="Times New Roman" pitchFamily="18" charset="0"/>
              </a:rPr>
            </a:br>
            <a:r>
              <a:rPr lang="kk-KZ" b="1" dirty="0" smtClean="0">
                <a:solidFill>
                  <a:schemeClr val="tx1"/>
                </a:solidFill>
                <a:latin typeface="Times New Roman" pitchFamily="18" charset="0"/>
                <a:cs typeface="Times New Roman" pitchFamily="18" charset="0"/>
              </a:rPr>
              <a:t/>
            </a:r>
            <a:br>
              <a:rPr lang="kk-KZ" b="1" dirty="0" smtClean="0">
                <a:solidFill>
                  <a:schemeClr val="tx1"/>
                </a:solidFill>
                <a:latin typeface="Times New Roman" pitchFamily="18" charset="0"/>
                <a:cs typeface="Times New Roman" pitchFamily="18" charset="0"/>
              </a:rPr>
            </a:br>
            <a:r>
              <a:rPr lang="kk-KZ" b="1" dirty="0" smtClean="0">
                <a:solidFill>
                  <a:schemeClr val="tx1"/>
                </a:solidFill>
                <a:latin typeface="Times New Roman" pitchFamily="18" charset="0"/>
                <a:cs typeface="Times New Roman" pitchFamily="18" charset="0"/>
              </a:rPr>
              <a:t>Жоспары:</a:t>
            </a:r>
            <a:br>
              <a:rPr lang="kk-KZ" b="1"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1.</a:t>
            </a:r>
            <a:r>
              <a:rPr lang="kk-KZ" dirty="0" smtClean="0">
                <a:solidFill>
                  <a:schemeClr val="tx1"/>
                </a:solidFill>
                <a:latin typeface="Times New Roman" pitchFamily="18" charset="0"/>
                <a:cs typeface="Times New Roman" pitchFamily="18" charset="0"/>
              </a:rPr>
              <a:t>Кіріспе</a:t>
            </a:r>
            <a:r>
              <a:rPr lang="en-US" dirty="0" smtClean="0">
                <a:solidFill>
                  <a:schemeClr val="tx1"/>
                </a:solidFill>
                <a:latin typeface="Times New Roman" pitchFamily="18" charset="0"/>
                <a:cs typeface="Times New Roman" pitchFamily="18" charset="0"/>
              </a:rPr>
              <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2.</a:t>
            </a: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Нақты уақыт жүйесінде  </a:t>
            </a:r>
            <a:r>
              <a:rPr lang="ru-RU" dirty="0" err="1" smtClean="0">
                <a:solidFill>
                  <a:schemeClr val="tx1"/>
                </a:solidFill>
                <a:latin typeface="Times New Roman" pitchFamily="18" charset="0"/>
                <a:cs typeface="Times New Roman" pitchFamily="18" charset="0"/>
              </a:rPr>
              <a:t>Жобалау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күйіне шолу</a:t>
            </a:r>
            <a:r>
              <a:rPr lang="ru-RU" dirty="0" smtClean="0">
                <a:solidFill>
                  <a:schemeClr val="tx1"/>
                </a:solidFill>
                <a:latin typeface="Times New Roman" pitchFamily="18" charset="0"/>
                <a:cs typeface="Times New Roman" pitchFamily="18" charset="0"/>
              </a:rPr>
              <a:t> </a:t>
            </a:r>
            <a:br>
              <a:rPr lang="ru-RU"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3.</a:t>
            </a: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Нақты уақыт жүйесінде жобалау әдістері</a:t>
            </a:r>
            <a:br>
              <a:rPr lang="kk-KZ"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4.</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логикалық </a:t>
            </a:r>
            <a:r>
              <a:rPr lang="ru-RU" dirty="0" smtClean="0">
                <a:solidFill>
                  <a:schemeClr val="tx1"/>
                </a:solidFill>
                <a:latin typeface="Times New Roman" pitchFamily="18" charset="0"/>
                <a:cs typeface="Times New Roman" pitchFamily="18" charset="0"/>
              </a:rPr>
              <a:t>архитектура</a:t>
            </a:r>
            <a:r>
              <a:rPr lang="en-US"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және</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dirty="0" err="1" smtClean="0">
                <a:solidFill>
                  <a:schemeClr val="tx1"/>
                </a:solidFill>
                <a:latin typeface="Times New Roman" pitchFamily="18" charset="0"/>
                <a:cs typeface="Times New Roman" pitchFamily="18" charset="0"/>
              </a:rPr>
              <a:t>физикалық </a:t>
            </a:r>
            <a:r>
              <a:rPr lang="ru-RU" dirty="0" smtClean="0">
                <a:solidFill>
                  <a:schemeClr val="tx1"/>
                </a:solidFill>
                <a:latin typeface="Times New Roman" pitchFamily="18" charset="0"/>
                <a:cs typeface="Times New Roman" pitchFamily="18" charset="0"/>
              </a:rPr>
              <a:t>архитектура</a:t>
            </a:r>
            <a:br>
              <a:rPr lang="ru-RU"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5.</a:t>
            </a:r>
            <a:r>
              <a:rPr lang="kk-KZ" dirty="0" smtClean="0">
                <a:solidFill>
                  <a:schemeClr val="tx1"/>
                </a:solidFill>
                <a:latin typeface="Times New Roman" pitchFamily="18" charset="0"/>
                <a:cs typeface="Times New Roman" pitchFamily="18" charset="0"/>
              </a:rPr>
              <a:t>  Статикалық жобалау алгоритмы</a:t>
            </a:r>
            <a:r>
              <a:rPr lang="en-US"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және динамикалық жобалау алгоритмы</a:t>
            </a:r>
            <a:r>
              <a:rPr lang="en-US" dirty="0" smtClean="0">
                <a:solidFill>
                  <a:schemeClr val="tx1"/>
                </a:solidFill>
                <a:latin typeface="Times New Roman" pitchFamily="18" charset="0"/>
                <a:cs typeface="Times New Roman" pitchFamily="18" charset="0"/>
              </a:rPr>
              <a:t/>
            </a:r>
            <a:br>
              <a:rPr lang="en-US" dirty="0" smtClean="0">
                <a:solidFill>
                  <a:schemeClr val="tx1"/>
                </a:solidFill>
                <a:latin typeface="Times New Roman" pitchFamily="18" charset="0"/>
                <a:cs typeface="Times New Roman" pitchFamily="18" charset="0"/>
              </a:rPr>
            </a:br>
            <a:r>
              <a:rPr lang="en-US" dirty="0" smtClean="0">
                <a:solidFill>
                  <a:schemeClr val="tx1"/>
                </a:solidFill>
                <a:latin typeface="Times New Roman" pitchFamily="18" charset="0"/>
                <a:cs typeface="Times New Roman" pitchFamily="18" charset="0"/>
              </a:rPr>
              <a:t>6. </a:t>
            </a:r>
            <a:r>
              <a:rPr lang="kk-KZ" dirty="0" smtClean="0">
                <a:solidFill>
                  <a:schemeClr val="tx1"/>
                </a:solidFill>
                <a:latin typeface="Times New Roman" pitchFamily="18" charset="0"/>
                <a:cs typeface="Times New Roman" pitchFamily="18" charset="0"/>
              </a:rPr>
              <a:t>Қорытынды </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b="1" dirty="0" smtClean="0">
                <a:solidFill>
                  <a:schemeClr val="tx1"/>
                </a:solidFill>
                <a:latin typeface="Times New Roman" pitchFamily="18" charset="0"/>
                <a:cs typeface="Times New Roman" pitchFamily="18" charset="0"/>
              </a:rPr>
              <a:t/>
            </a:r>
            <a:br>
              <a:rPr lang="ru-RU" b="1" dirty="0" smtClean="0">
                <a:solidFill>
                  <a:schemeClr val="tx1"/>
                </a:solidFill>
                <a:latin typeface="Times New Roman" pitchFamily="18" charset="0"/>
                <a:cs typeface="Times New Roman" pitchFamily="18" charset="0"/>
              </a:rPr>
            </a:br>
            <a:r>
              <a:rPr lang="ru-RU" b="1" dirty="0" smtClean="0">
                <a:solidFill>
                  <a:schemeClr val="tx1"/>
                </a:solidFill>
                <a:latin typeface="Times New Roman" pitchFamily="18" charset="0"/>
                <a:cs typeface="Times New Roman" pitchFamily="18" charset="0"/>
              </a:rPr>
              <a:t/>
            </a:r>
            <a:br>
              <a:rPr lang="ru-RU" b="1" dirty="0" smtClean="0">
                <a:solidFill>
                  <a:schemeClr val="tx1"/>
                </a:solidFill>
                <a:latin typeface="Times New Roman" pitchFamily="18" charset="0"/>
                <a:cs typeface="Times New Roman" pitchFamily="18" charset="0"/>
              </a:rPr>
            </a:br>
            <a:r>
              <a:rPr lang="kk-KZ" b="1" dirty="0" smtClean="0">
                <a:solidFill>
                  <a:schemeClr val="tx1"/>
                </a:solidFill>
                <a:latin typeface="Times New Roman" pitchFamily="18" charset="0"/>
                <a:cs typeface="Times New Roman" pitchFamily="18" charset="0"/>
              </a:rPr>
              <a:t/>
            </a:r>
            <a:br>
              <a:rPr lang="kk-KZ" b="1" dirty="0" smtClean="0">
                <a:solidFill>
                  <a:schemeClr val="tx1"/>
                </a:solidFill>
                <a:latin typeface="Times New Roman" pitchFamily="18" charset="0"/>
                <a:cs typeface="Times New Roman" pitchFamily="18" charset="0"/>
              </a:rPr>
            </a:br>
            <a:r>
              <a:rPr lang="kk-KZ" b="1" dirty="0" smtClean="0">
                <a:solidFill>
                  <a:schemeClr val="tx1"/>
                </a:solidFill>
                <a:latin typeface="Times New Roman" pitchFamily="18" charset="0"/>
                <a:cs typeface="Times New Roman" pitchFamily="18" charset="0"/>
              </a:rPr>
              <a:t/>
            </a:r>
            <a:br>
              <a:rPr lang="kk-KZ" b="1" dirty="0" smtClean="0">
                <a:solidFill>
                  <a:schemeClr val="tx1"/>
                </a:solidFill>
                <a:latin typeface="Times New Roman" pitchFamily="18" charset="0"/>
                <a:cs typeface="Times New Roman" pitchFamily="18" charset="0"/>
              </a:rPr>
            </a:b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92696"/>
            <a:ext cx="8291264" cy="5433467"/>
          </a:xfrm>
        </p:spPr>
        <p:txBody>
          <a:bodyPr>
            <a:normAutofit fontScale="85000" lnSpcReduction="10000"/>
          </a:bodyPr>
          <a:lstStyle/>
          <a:p>
            <a:pPr>
              <a:buNone/>
            </a:pPr>
            <a:r>
              <a:rPr lang="kk-KZ" b="1" dirty="0" smtClean="0">
                <a:solidFill>
                  <a:schemeClr val="tx1"/>
                </a:solidFill>
                <a:latin typeface="Times New Roman" pitchFamily="18" charset="0"/>
                <a:cs typeface="Times New Roman" pitchFamily="18" charset="0"/>
              </a:rPr>
              <a:t>      Кіріспе</a:t>
            </a:r>
          </a:p>
          <a:p>
            <a:pPr>
              <a:buNone/>
            </a:pPr>
            <a:r>
              <a:rPr lang="kk-KZ" dirty="0" smtClean="0">
                <a:solidFill>
                  <a:schemeClr val="tx1"/>
                </a:solidFill>
                <a:latin typeface="Times New Roman" pitchFamily="18" charset="0"/>
                <a:cs typeface="Times New Roman" pitchFamily="18" charset="0"/>
              </a:rPr>
              <a:t>      Кез келген нақты уакыт жүйесін құру кезінде  керекті кезең болып жобалауды құру болып табылады, ол керекті шарттарды қанағаттандырады. Нақты уақыт жүйесі әдеттегі жүйелік өңдеу мәліметтерінен айырмашылығы оған кейбір функциональды емес талаптардың</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яғни сенімділік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уақытты таратуы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болуы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Әдетте, стандартты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жобалау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жақсы нәтижелерді бермейді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 құжаттың мақсаты нақты уақыт жүйесіндегі өмірлік циклді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көрсету және құрылымдық жобалау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әдісін көрсету болып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табылады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 нақты уақыт жүйесінде құрастыру бүтін және жеке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қатқыл жүйені құрастыруға бағытталған.</a:t>
            </a:r>
            <a:r>
              <a:rPr lang="ru-RU" dirty="0" smtClean="0">
                <a:solidFill>
                  <a:schemeClr val="tx1"/>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404664"/>
            <a:ext cx="8363272" cy="5721499"/>
          </a:xfrm>
        </p:spPr>
        <p:txBody>
          <a:bodyPr>
            <a:normAutofit fontScale="85000" lnSpcReduction="10000"/>
          </a:bodyPr>
          <a:lstStyle/>
          <a:p>
            <a:pPr>
              <a:buNone/>
            </a:pPr>
            <a:endParaRPr lang="ru-RU" dirty="0" smtClean="0">
              <a:solidFill>
                <a:schemeClr val="tx1"/>
              </a:solidFill>
              <a:latin typeface="Times New Roman" pitchFamily="18" charset="0"/>
              <a:cs typeface="Times New Roman" pitchFamily="18" charset="0"/>
            </a:endParaRPr>
          </a:p>
          <a:p>
            <a:pPr>
              <a:buNone/>
            </a:pP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Базалық әдіс ретінде иерархиялық объектіге бағытталған жобалау қолданылады. Бұл әдістің таңдалу себебі, Ада тілінде детальді бейнелеу табылды. Жаңа әдіс қатқыл нақты уақыт жүйесіндегі объектіге бағытталған жобалау деп аталады.  </a:t>
            </a:r>
          </a:p>
          <a:p>
            <a:pPr>
              <a:buNone/>
            </a:pPr>
            <a:r>
              <a:rPr lang="kk-KZ" dirty="0" smtClean="0">
                <a:solidFill>
                  <a:schemeClr val="tx1"/>
                </a:solidFill>
                <a:latin typeface="Times New Roman" pitchFamily="18" charset="0"/>
                <a:cs typeface="Times New Roman" pitchFamily="18" charset="0"/>
              </a:rPr>
              <a:t>        Құжаттың екінші бөлігі модификацияланған өмірлік цикл жүйесінде қарастырылады, үшінші бөлікте  қатқыл нақты уақыт жүйесіндегі объектіге бағытталған жобалау туралы айтылады. қатқыл нақты уақыт жүйесіндегі объектіге бағытталған жобалау  </a:t>
            </a:r>
            <a:r>
              <a:rPr lang="ru-RU" dirty="0" smtClean="0">
                <a:solidFill>
                  <a:schemeClr val="tx1"/>
                </a:solidFill>
                <a:latin typeface="Times New Roman" pitchFamily="18" charset="0"/>
                <a:cs typeface="Times New Roman" pitchFamily="18" charset="0"/>
              </a:rPr>
              <a:t>Ада 9Х </a:t>
            </a:r>
            <a:r>
              <a:rPr lang="ru-RU" dirty="0" err="1" smtClean="0">
                <a:solidFill>
                  <a:schemeClr val="tx1"/>
                </a:solidFill>
                <a:latin typeface="Times New Roman" pitchFamily="18" charset="0"/>
                <a:cs typeface="Times New Roman" pitchFamily="18" charset="0"/>
              </a:rPr>
              <a:t>нақты уақыт есеп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моделімен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сәйкестігі қамтамасыз етілді</a:t>
            </a:r>
            <a:r>
              <a:rPr lang="ru-RU" dirty="0" smtClean="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692696"/>
            <a:ext cx="8363272" cy="5433467"/>
          </a:xfrm>
        </p:spPr>
        <p:txBody>
          <a:bodyPr>
            <a:normAutofit/>
          </a:bodyPr>
          <a:lstStyle/>
          <a:p>
            <a:pPr>
              <a:buNone/>
            </a:pP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Жобалау</a:t>
            </a: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күйіне шолу</a:t>
            </a:r>
            <a:endParaRPr lang="ru-RU" b="1" dirty="0" smtClean="0">
              <a:solidFill>
                <a:schemeClr val="tx1"/>
              </a:solidFill>
              <a:latin typeface="Times New Roman" pitchFamily="18" charset="0"/>
              <a:cs typeface="Times New Roman" pitchFamily="18" charset="0"/>
            </a:endParaRPr>
          </a:p>
          <a:p>
            <a:pPr>
              <a:buNone/>
            </a:pP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Қазіргі кезде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функциональды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емес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талаптардың рөлі және керектігі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кешенді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қолданбалыларды құру кезінде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жақсы бағаланбайды.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Жүйені құрастырушыларға </a:t>
            </a:r>
            <a:r>
              <a:rPr lang="ru-RU" dirty="0" smtClean="0">
                <a:solidFill>
                  <a:schemeClr val="tx1"/>
                </a:solidFill>
                <a:latin typeface="Times New Roman" pitchFamily="18" charset="0"/>
                <a:cs typeface="Times New Roman" pitchFamily="18" charset="0"/>
              </a:rPr>
              <a:t>концентрация </a:t>
            </a:r>
            <a:r>
              <a:rPr lang="ru-RU" dirty="0" err="1" smtClean="0">
                <a:solidFill>
                  <a:schemeClr val="tx1"/>
                </a:solidFill>
                <a:latin typeface="Times New Roman" pitchFamily="18" charset="0"/>
                <a:cs typeface="Times New Roman" pitchFamily="18" charset="0"/>
              </a:rPr>
              <a:t>мінезі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алдымен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функционалдылыққа сосын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ғана функциональды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емес</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талаптарға пайдаланылады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Мұндай әдіс қауіпті жүйені құруда дұрыс емес</a:t>
            </a:r>
            <a:r>
              <a:rPr lang="ru-RU" dirty="0" smtClean="0">
                <a:solidFill>
                  <a:schemeClr val="tx1"/>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692696"/>
            <a:ext cx="8435280" cy="5433467"/>
          </a:xfrm>
        </p:spPr>
        <p:txBody>
          <a:bodyPr>
            <a:normAutofit fontScale="92500" lnSpcReduction="10000"/>
          </a:bodyPr>
          <a:lstStyle/>
          <a:p>
            <a:pPr>
              <a:buNone/>
            </a:pPr>
            <a:r>
              <a:rPr lang="kk-KZ" dirty="0" smtClean="0">
                <a:solidFill>
                  <a:schemeClr val="tx1"/>
                </a:solidFill>
                <a:latin typeface="Times New Roman" pitchFamily="18" charset="0"/>
                <a:cs typeface="Times New Roman" pitchFamily="18" charset="0"/>
              </a:rPr>
              <a:t>       Функциональды емес талаптар сенімділікті </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мысалы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өзіндік сенімділік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қолжетімділік, сақталғыштық және қауіпсіздік),уақтылық</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мысалы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атқарушылық, бақылаушылық</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динамикалық өзгеріс басқаруын көрсетеді.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 талаптар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шарттар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құрастыру жобалауды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назарға алыну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керек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Құрастыру кезінде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бағдарламалық функцияның құрылғы компоненттерімен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байланысын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анализдеу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уақытын, келісім</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жүйесінің мінезін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құруға болатындай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етіп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жасау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керек</a:t>
            </a:r>
            <a:r>
              <a:rPr lang="ru-RU" dirty="0" smtClean="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692696"/>
            <a:ext cx="8291264" cy="5433467"/>
          </a:xfrm>
        </p:spPr>
        <p:txBody>
          <a:bodyPr>
            <a:normAutofit fontScale="85000" lnSpcReduction="20000"/>
          </a:bodyPr>
          <a:lstStyle/>
          <a:p>
            <a:pPr>
              <a:buNone/>
            </a:pPr>
            <a:r>
              <a:rPr lang="kk-KZ" b="1" dirty="0" smtClean="0">
                <a:solidFill>
                  <a:schemeClr val="tx1"/>
                </a:solidFill>
                <a:latin typeface="Times New Roman" pitchFamily="18" charset="0"/>
                <a:cs typeface="Times New Roman" pitchFamily="18" charset="0"/>
              </a:rPr>
              <a:t>Нақты уақыт жүйесінде жобалау әдістері:</a:t>
            </a:r>
            <a:endParaRPr lang="ru-RU" b="1" dirty="0" smtClean="0">
              <a:solidFill>
                <a:schemeClr val="tx1"/>
              </a:solidFill>
              <a:latin typeface="Times New Roman" pitchFamily="18" charset="0"/>
              <a:cs typeface="Times New Roman" pitchFamily="18" charset="0"/>
            </a:endParaRPr>
          </a:p>
          <a:p>
            <a:r>
              <a:rPr lang="ru-RU" dirty="0" err="1" smtClean="0">
                <a:solidFill>
                  <a:schemeClr val="tx1"/>
                </a:solidFill>
                <a:latin typeface="Times New Roman" pitchFamily="18" charset="0"/>
                <a:cs typeface="Times New Roman" pitchFamily="18" charset="0"/>
              </a:rPr>
              <a:t>Әрекет/объект типтерінің бөлінуі, олар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қатқыл</a:t>
            </a:r>
            <a:r>
              <a:rPr lang="ru-RU" dirty="0" smtClean="0">
                <a:solidFill>
                  <a:schemeClr val="tx1"/>
                </a:solidFill>
                <a:latin typeface="Times New Roman" pitchFamily="18" charset="0"/>
                <a:cs typeface="Times New Roman" pitchFamily="18" charset="0"/>
              </a:rPr>
              <a:t> </a:t>
            </a:r>
            <a:r>
              <a:rPr lang="kk-KZ" dirty="0" smtClean="0">
                <a:solidFill>
                  <a:schemeClr val="tx1"/>
                </a:solidFill>
                <a:latin typeface="Times New Roman" pitchFamily="18" charset="0"/>
                <a:cs typeface="Times New Roman" pitchFamily="18" charset="0"/>
              </a:rPr>
              <a:t>нақты уақыт жүйесінде  орналасады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циклдік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бірліктік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әрекеттер </a:t>
            </a:r>
            <a:r>
              <a:rPr lang="ru-RU" dirty="0" smtClean="0">
                <a:solidFill>
                  <a:schemeClr val="tx1"/>
                </a:solidFill>
                <a:latin typeface="Times New Roman" pitchFamily="18" charset="0"/>
                <a:cs typeface="Times New Roman" pitchFamily="18" charset="0"/>
              </a:rPr>
              <a:t>).</a:t>
            </a:r>
          </a:p>
          <a:p>
            <a:r>
              <a:rPr lang="ru-RU" dirty="0" err="1" smtClean="0">
                <a:solidFill>
                  <a:schemeClr val="tx1"/>
                </a:solidFill>
                <a:latin typeface="Times New Roman" pitchFamily="18" charset="0"/>
                <a:cs typeface="Times New Roman" pitchFamily="18" charset="0"/>
              </a:rPr>
              <a:t>Әр объектіге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уақыт бойынша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қолданбалыға нақты анықтама талаптары</a:t>
            </a:r>
            <a:r>
              <a:rPr lang="ru-RU" dirty="0" smtClean="0">
                <a:solidFill>
                  <a:schemeClr val="tx1"/>
                </a:solidFill>
                <a:latin typeface="Times New Roman" pitchFamily="18" charset="0"/>
                <a:cs typeface="Times New Roman" pitchFamily="18" charset="0"/>
              </a:rPr>
              <a:t>;</a:t>
            </a:r>
          </a:p>
          <a:p>
            <a:r>
              <a:rPr lang="ru-RU" dirty="0" err="1" smtClean="0">
                <a:solidFill>
                  <a:schemeClr val="tx1"/>
                </a:solidFill>
                <a:latin typeface="Times New Roman" pitchFamily="18" charset="0"/>
                <a:cs typeface="Times New Roman" pitchFamily="18" charset="0"/>
              </a:rPr>
              <a:t>Функциональды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қолданбалы үшін, әр объектіге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керекті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анықтама;</a:t>
            </a:r>
            <a:endParaRPr lang="ru-RU" dirty="0" smtClean="0">
              <a:solidFill>
                <a:schemeClr val="tx1"/>
              </a:solidFill>
              <a:latin typeface="Times New Roman" pitchFamily="18" charset="0"/>
              <a:cs typeface="Times New Roman" pitchFamily="18" charset="0"/>
            </a:endParaRPr>
          </a:p>
          <a:p>
            <a:r>
              <a:rPr lang="ru-RU" dirty="0" err="1" smtClean="0">
                <a:solidFill>
                  <a:schemeClr val="tx1"/>
                </a:solidFill>
                <a:latin typeface="Times New Roman" pitchFamily="18" charset="0"/>
                <a:cs typeface="Times New Roman" pitchFamily="18" charset="0"/>
              </a:rPr>
              <a:t>Бақылау ресурстары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объектілеріне</a:t>
            </a:r>
            <a:r>
              <a:rPr lang="ru-RU" dirty="0" smtClean="0">
                <a:solidFill>
                  <a:schemeClr val="tx1"/>
                </a:solidFill>
                <a:latin typeface="Times New Roman" pitchFamily="18" charset="0"/>
                <a:cs typeface="Times New Roman" pitchFamily="18" charset="0"/>
              </a:rPr>
              <a:t> тура </a:t>
            </a:r>
            <a:r>
              <a:rPr lang="ru-RU" dirty="0" err="1" smtClean="0">
                <a:solidFill>
                  <a:schemeClr val="tx1"/>
                </a:solidFill>
                <a:latin typeface="Times New Roman" pitchFamily="18" charset="0"/>
                <a:cs typeface="Times New Roman" pitchFamily="18" charset="0"/>
              </a:rPr>
              <a:t>анықтама және пайдалануы</a:t>
            </a:r>
            <a:r>
              <a:rPr lang="ru-RU" dirty="0" smtClean="0">
                <a:solidFill>
                  <a:schemeClr val="tx1"/>
                </a:solidFill>
                <a:latin typeface="Times New Roman" pitchFamily="18" charset="0"/>
                <a:cs typeface="Times New Roman" pitchFamily="18" charset="0"/>
              </a:rPr>
              <a:t>;</a:t>
            </a:r>
          </a:p>
          <a:p>
            <a:r>
              <a:rPr lang="ru-RU" dirty="0" err="1" smtClean="0">
                <a:solidFill>
                  <a:schemeClr val="tx1"/>
                </a:solidFill>
                <a:latin typeface="Times New Roman" pitchFamily="18" charset="0"/>
                <a:cs typeface="Times New Roman" pitchFamily="18" charset="0"/>
              </a:rPr>
              <a:t>Сәйкес келетін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жоспарлау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және бағдарламалық архитектураға уақытылы тарату</a:t>
            </a:r>
            <a:r>
              <a:rPr lang="ru-RU" dirty="0" smtClean="0">
                <a:solidFill>
                  <a:schemeClr val="tx1"/>
                </a:solidFill>
                <a:latin typeface="Times New Roman" pitchFamily="18" charset="0"/>
                <a:cs typeface="Times New Roman" pitchFamily="18" charset="0"/>
              </a:rPr>
              <a:t>;</a:t>
            </a:r>
          </a:p>
          <a:p>
            <a:pPr>
              <a:buNone/>
            </a:pP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Сонымен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қатар жобалау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әдісі жоспарлауды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жоба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бойынша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әсер ету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керек</a:t>
            </a:r>
            <a:r>
              <a:rPr lang="ru-RU" dirty="0" smtClean="0">
                <a:solidFill>
                  <a:schemeClr val="tx1"/>
                </a:solidFill>
                <a:latin typeface="Times New Roman" pitchFamily="18" charset="0"/>
                <a:cs typeface="Times New Roman" pitchFamily="18" charset="0"/>
              </a:rPr>
              <a:t>. </a:t>
            </a:r>
            <a:endParaRPr lang="ru-RU"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51520" y="548680"/>
            <a:ext cx="8435280" cy="5577483"/>
          </a:xfrm>
        </p:spPr>
        <p:txBody>
          <a:bodyPr>
            <a:normAutofit/>
          </a:bodyPr>
          <a:lstStyle/>
          <a:p>
            <a:pPr>
              <a:buNone/>
            </a:pPr>
            <a:r>
              <a:rPr lang="ru-RU" sz="4000" dirty="0" err="1" smtClean="0">
                <a:solidFill>
                  <a:schemeClr val="tx1"/>
                </a:solidFill>
                <a:latin typeface="Times New Roman" pitchFamily="18" charset="0"/>
                <a:cs typeface="Times New Roman" pitchFamily="18" charset="0"/>
              </a:rPr>
              <a:t>Архитектуралық </a:t>
            </a:r>
            <a:r>
              <a:rPr lang="ru-RU" sz="4000" dirty="0" smtClean="0">
                <a:solidFill>
                  <a:schemeClr val="tx1"/>
                </a:solidFill>
                <a:latin typeface="Times New Roman" pitchFamily="18" charset="0"/>
                <a:cs typeface="Times New Roman" pitchFamily="18" charset="0"/>
              </a:rPr>
              <a:t>фазаны </a:t>
            </a:r>
            <a:r>
              <a:rPr lang="ru-RU" sz="4000" dirty="0" err="1" smtClean="0">
                <a:solidFill>
                  <a:schemeClr val="tx1"/>
                </a:solidFill>
                <a:latin typeface="Times New Roman" pitchFamily="18" charset="0"/>
                <a:cs typeface="Times New Roman" pitchFamily="18" charset="0"/>
              </a:rPr>
              <a:t>екі</a:t>
            </a:r>
            <a:r>
              <a:rPr lang="ru-RU" sz="4000" dirty="0" smtClean="0">
                <a:solidFill>
                  <a:schemeClr val="tx1"/>
                </a:solidFill>
                <a:latin typeface="Times New Roman" pitchFamily="18" charset="0"/>
                <a:cs typeface="Times New Roman" pitchFamily="18" charset="0"/>
              </a:rPr>
              <a:t> </a:t>
            </a:r>
            <a:r>
              <a:rPr lang="ru-RU" sz="4000" dirty="0" err="1" smtClean="0">
                <a:solidFill>
                  <a:schemeClr val="tx1"/>
                </a:solidFill>
                <a:latin typeface="Times New Roman" pitchFamily="18" charset="0"/>
                <a:cs typeface="Times New Roman" pitchFamily="18" charset="0"/>
              </a:rPr>
              <a:t>жобалау</a:t>
            </a:r>
            <a:r>
              <a:rPr lang="ru-RU" sz="4000" dirty="0" smtClean="0">
                <a:solidFill>
                  <a:schemeClr val="tx1"/>
                </a:solidFill>
                <a:latin typeface="Times New Roman" pitchFamily="18" charset="0"/>
                <a:cs typeface="Times New Roman" pitchFamily="18" charset="0"/>
              </a:rPr>
              <a:t> </a:t>
            </a:r>
            <a:r>
              <a:rPr lang="ru-RU" sz="4000" dirty="0" err="1" smtClean="0">
                <a:solidFill>
                  <a:schemeClr val="tx1"/>
                </a:solidFill>
                <a:latin typeface="Times New Roman" pitchFamily="18" charset="0"/>
                <a:cs typeface="Times New Roman" pitchFamily="18" charset="0"/>
              </a:rPr>
              <a:t>бойынша</a:t>
            </a:r>
            <a:r>
              <a:rPr lang="ru-RU" sz="4000" dirty="0" smtClean="0">
                <a:solidFill>
                  <a:schemeClr val="tx1"/>
                </a:solidFill>
                <a:latin typeface="Times New Roman" pitchFamily="18" charset="0"/>
                <a:cs typeface="Times New Roman" pitchFamily="18" charset="0"/>
              </a:rPr>
              <a:t> </a:t>
            </a:r>
            <a:r>
              <a:rPr lang="ru-RU" sz="4000" dirty="0" err="1" smtClean="0">
                <a:solidFill>
                  <a:schemeClr val="tx1"/>
                </a:solidFill>
                <a:latin typeface="Times New Roman" pitchFamily="18" charset="0"/>
                <a:cs typeface="Times New Roman" pitchFamily="18" charset="0"/>
              </a:rPr>
              <a:t>бөлуге болады</a:t>
            </a:r>
            <a:r>
              <a:rPr lang="ru-RU" sz="4000" dirty="0" smtClean="0">
                <a:solidFill>
                  <a:schemeClr val="tx1"/>
                </a:solidFill>
                <a:latin typeface="Times New Roman" pitchFamily="18" charset="0"/>
                <a:cs typeface="Times New Roman" pitchFamily="18" charset="0"/>
              </a:rPr>
              <a:t>:</a:t>
            </a:r>
          </a:p>
          <a:p>
            <a:r>
              <a:rPr lang="ru-RU" sz="4000" b="1" dirty="0" err="1" smtClean="0">
                <a:solidFill>
                  <a:schemeClr val="tx1"/>
                </a:solidFill>
                <a:latin typeface="Times New Roman" pitchFamily="18" charset="0"/>
                <a:cs typeface="Times New Roman" pitchFamily="18" charset="0"/>
              </a:rPr>
              <a:t>логикалық </a:t>
            </a:r>
            <a:r>
              <a:rPr lang="ru-RU" sz="4000" b="1" dirty="0" smtClean="0">
                <a:solidFill>
                  <a:schemeClr val="tx1"/>
                </a:solidFill>
                <a:latin typeface="Times New Roman" pitchFamily="18" charset="0"/>
                <a:cs typeface="Times New Roman" pitchFamily="18" charset="0"/>
              </a:rPr>
              <a:t>архитектура</a:t>
            </a:r>
          </a:p>
          <a:p>
            <a:r>
              <a:rPr lang="ru-RU" sz="4000" b="1" dirty="0" err="1" smtClean="0">
                <a:solidFill>
                  <a:schemeClr val="tx1"/>
                </a:solidFill>
                <a:latin typeface="Times New Roman" pitchFamily="18" charset="0"/>
                <a:cs typeface="Times New Roman" pitchFamily="18" charset="0"/>
              </a:rPr>
              <a:t>физикалық </a:t>
            </a:r>
            <a:r>
              <a:rPr lang="ru-RU" sz="4000" b="1" dirty="0" smtClean="0">
                <a:solidFill>
                  <a:schemeClr val="tx1"/>
                </a:solidFill>
                <a:latin typeface="Times New Roman" pitchFamily="18" charset="0"/>
                <a:cs typeface="Times New Roman" pitchFamily="18" charset="0"/>
              </a:rPr>
              <a:t>архитектура</a:t>
            </a:r>
            <a:endParaRPr lang="ru-RU" sz="40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692696"/>
            <a:ext cx="8363272" cy="5433467"/>
          </a:xfrm>
        </p:spPr>
        <p:txBody>
          <a:bodyPr>
            <a:normAutofit fontScale="92500" lnSpcReduction="20000"/>
          </a:bodyPr>
          <a:lstStyle/>
          <a:p>
            <a:pPr>
              <a:buNone/>
            </a:pPr>
            <a:r>
              <a:rPr lang="ru-RU" b="1" dirty="0" smtClean="0">
                <a:solidFill>
                  <a:schemeClr val="tx1"/>
                </a:solidFill>
                <a:latin typeface="Times New Roman" pitchFamily="18" charset="0"/>
                <a:cs typeface="Times New Roman" pitchFamily="18" charset="0"/>
              </a:rPr>
              <a:t>   </a:t>
            </a:r>
            <a:r>
              <a:rPr lang="ru-RU" b="1" dirty="0" err="1" smtClean="0">
                <a:solidFill>
                  <a:schemeClr val="tx1"/>
                </a:solidFill>
                <a:latin typeface="Times New Roman" pitchFamily="18" charset="0"/>
                <a:cs typeface="Times New Roman" pitchFamily="18" charset="0"/>
              </a:rPr>
              <a:t>Логикалық </a:t>
            </a:r>
            <a:r>
              <a:rPr lang="ru-RU" b="1" dirty="0" smtClean="0">
                <a:solidFill>
                  <a:schemeClr val="tx1"/>
                </a:solidFill>
                <a:latin typeface="Times New Roman" pitchFamily="18" charset="0"/>
                <a:cs typeface="Times New Roman" pitchFamily="18" charset="0"/>
              </a:rPr>
              <a:t>архитектура</a:t>
            </a:r>
          </a:p>
          <a:p>
            <a:pPr>
              <a:buNone/>
            </a:pP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Логикалық  </a:t>
            </a:r>
            <a:r>
              <a:rPr lang="ru-RU" dirty="0" smtClean="0">
                <a:solidFill>
                  <a:schemeClr val="tx1"/>
                </a:solidFill>
                <a:latin typeface="Times New Roman" pitchFamily="18" charset="0"/>
                <a:cs typeface="Times New Roman" pitchFamily="18" charset="0"/>
              </a:rPr>
              <a:t>архитектура </a:t>
            </a:r>
            <a:r>
              <a:rPr lang="ru-RU" dirty="0" err="1" smtClean="0">
                <a:solidFill>
                  <a:schemeClr val="tx1"/>
                </a:solidFill>
                <a:latin typeface="Times New Roman" pitchFamily="18" charset="0"/>
                <a:cs typeface="Times New Roman" pitchFamily="18" charset="0"/>
              </a:rPr>
              <a:t>шартқа тәуелсіз болады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сонымен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қатар  функциональдық талаптарды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басты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назарға салады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келген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жобалау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әдістерінің екі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аспектісі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болады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ол</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қатқыл нақты уақыт жүйесінде логикалық архитектураны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құруға жеңілдетеді.</a:t>
            </a:r>
            <a:endParaRPr lang="ru-RU" b="1" dirty="0" smtClean="0">
              <a:solidFill>
                <a:schemeClr val="tx1"/>
              </a:solidFill>
              <a:latin typeface="Times New Roman" pitchFamily="18" charset="0"/>
              <a:cs typeface="Times New Roman" pitchFamily="18" charset="0"/>
            </a:endParaRPr>
          </a:p>
          <a:p>
            <a:pPr>
              <a:buNone/>
            </a:pP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Біріншіден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абстракцияға конкретті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көмек берілу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қажет, сонымен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қатар жүйені жобалаушыға </a:t>
            </a:r>
            <a:r>
              <a:rPr lang="ru-RU" dirty="0" smtClean="0">
                <a:solidFill>
                  <a:schemeClr val="tx1"/>
                </a:solidFill>
                <a:latin typeface="Times New Roman" pitchFamily="18" charset="0"/>
                <a:cs typeface="Times New Roman" pitchFamily="18" charset="0"/>
              </a:rPr>
              <a:t>да </a:t>
            </a:r>
            <a:r>
              <a:rPr lang="ru-RU" dirty="0" err="1" smtClean="0">
                <a:solidFill>
                  <a:schemeClr val="tx1"/>
                </a:solidFill>
                <a:latin typeface="Times New Roman" pitchFamily="18" charset="0"/>
                <a:cs typeface="Times New Roman" pitchFamily="18" charset="0"/>
              </a:rPr>
              <a:t>керек</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Екіншіден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Логикалық  </a:t>
            </a:r>
            <a:r>
              <a:rPr lang="ru-RU" dirty="0" smtClean="0">
                <a:solidFill>
                  <a:schemeClr val="tx1"/>
                </a:solidFill>
                <a:latin typeface="Times New Roman" pitchFamily="18" charset="0"/>
                <a:cs typeface="Times New Roman" pitchFamily="18" charset="0"/>
              </a:rPr>
              <a:t>архитектура  </a:t>
            </a:r>
            <a:r>
              <a:rPr lang="ru-RU" dirty="0" err="1" smtClean="0">
                <a:solidFill>
                  <a:schemeClr val="tx1"/>
                </a:solidFill>
                <a:latin typeface="Times New Roman" pitchFamily="18" charset="0"/>
                <a:cs typeface="Times New Roman" pitchFamily="18" charset="0"/>
              </a:rPr>
              <a:t>физикалық архитектураны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жобалау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кезінде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анализдеуге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мүмкін болатындай</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етіп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жоспарлану</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керек</a:t>
            </a:r>
            <a:r>
              <a:rPr lang="ru-RU" dirty="0" smtClean="0">
                <a:solidFill>
                  <a:schemeClr val="tx1"/>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152</TotalTime>
  <Words>739</Words>
  <Application>Microsoft Office PowerPoint</Application>
  <PresentationFormat>Экран (4:3)</PresentationFormat>
  <Paragraphs>56</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Трек</vt:lpstr>
      <vt:lpstr>Нақты уақытта жобалау теориясы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Назарларыңызға рахмет!</vt:lpstr>
    </vt:vector>
  </TitlesOfParts>
  <Company>Reanimator Extreme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Нақты уақытты жоспарлау теориясы</dc:title>
  <dc:creator>Маржан</dc:creator>
  <cp:lastModifiedBy>User</cp:lastModifiedBy>
  <cp:revision>18</cp:revision>
  <dcterms:created xsi:type="dcterms:W3CDTF">2014-11-03T19:10:53Z</dcterms:created>
  <dcterms:modified xsi:type="dcterms:W3CDTF">2014-11-11T17:56:08Z</dcterms:modified>
</cp:coreProperties>
</file>